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Все виды </a:t>
            </a:r>
            <a:r>
              <a:rPr lang="ru-RU" sz="3200" dirty="0" err="1" smtClean="0"/>
              <a:t>професионального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клининга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КЛИНІНГОВАЯ КОМПАНИЯ "КЛИНСЕРВИСПРО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9632" y="5105400"/>
            <a:ext cx="6400800" cy="1752600"/>
          </a:xfrm>
        </p:spPr>
        <p:txBody>
          <a:bodyPr/>
          <a:lstStyle/>
          <a:p>
            <a:r>
              <a:rPr lang="ru-RU" dirty="0" smtClean="0"/>
              <a:t>  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2020 г.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Левицкий\Desktop\Картинка-Клин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49416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Техника, с которой мы работаем</a:t>
            </a:r>
            <a:endParaRPr lang="ru-RU" dirty="0"/>
          </a:p>
        </p:txBody>
      </p:sp>
      <p:pic>
        <p:nvPicPr>
          <p:cNvPr id="2050" name="Picture 2" descr="C:\Users\Левицкий\Desktop\aztec-propane-floor-machin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4908716" cy="1584176"/>
          </a:xfrm>
          <a:prstGeom prst="rect">
            <a:avLst/>
          </a:prstGeom>
          <a:noFill/>
        </p:spPr>
      </p:pic>
      <p:pic>
        <p:nvPicPr>
          <p:cNvPr id="2051" name="Picture 3" descr="C:\Users\Левицкий\Desktop\grand-finale-470x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12976"/>
            <a:ext cx="2094359" cy="2632834"/>
          </a:xfrm>
          <a:prstGeom prst="rect">
            <a:avLst/>
          </a:prstGeom>
          <a:noFill/>
        </p:spPr>
      </p:pic>
      <p:pic>
        <p:nvPicPr>
          <p:cNvPr id="2052" name="Picture 4" descr="C:\Users\Левицкий\Desktop\proscrub-470x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12976"/>
            <a:ext cx="2040857" cy="2635745"/>
          </a:xfrm>
          <a:prstGeom prst="rect">
            <a:avLst/>
          </a:prstGeom>
          <a:noFill/>
        </p:spPr>
      </p:pic>
      <p:pic>
        <p:nvPicPr>
          <p:cNvPr id="2053" name="Picture 5" descr="C:\Users\Левицкий\Desktop\lowrider-470x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212976"/>
            <a:ext cx="2126864" cy="274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выбирают НАС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412776"/>
            <a:ext cx="8064896" cy="417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опыт работы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только профессиональная химия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оптимальное сочетание цены и качества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гибкая ценовая политика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система скидок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Внимание!</a:t>
            </a:r>
            <a:r>
              <a:rPr lang="ru-RU" sz="2400" dirty="0" smtClean="0">
                <a:solidFill>
                  <a:schemeClr val="bg1"/>
                </a:solidFill>
              </a:rPr>
              <a:t> Не гонитесь за низкими ценами на уборку, это опасно, к Вам могут приехать непрофессиональные работники с минимальным количеством расходных материалов и низкокачественной химией.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заказчики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ТЦ «БУМ» 	</a:t>
            </a:r>
            <a:endParaRPr lang="en-US" dirty="0" smtClean="0"/>
          </a:p>
          <a:p>
            <a:r>
              <a:rPr lang="ru-RU" dirty="0" smtClean="0"/>
              <a:t>ТЦ АМСТОР 	</a:t>
            </a:r>
          </a:p>
          <a:p>
            <a:r>
              <a:rPr lang="ru-RU" dirty="0" smtClean="0"/>
              <a:t>ТЦ ОЛДИ </a:t>
            </a:r>
            <a:endParaRPr lang="en-US" dirty="0" smtClean="0"/>
          </a:p>
          <a:p>
            <a:r>
              <a:rPr lang="ru-RU" dirty="0" err="1" smtClean="0"/>
              <a:t>Декатло</a:t>
            </a:r>
            <a:r>
              <a:rPr lang="ru-RU" i="1" dirty="0" smtClean="0"/>
              <a:t> </a:t>
            </a:r>
            <a:r>
              <a:rPr lang="ru-RU" dirty="0" smtClean="0"/>
              <a:t>	</a:t>
            </a:r>
          </a:p>
          <a:p>
            <a:r>
              <a:rPr lang="ru-RU" dirty="0" smtClean="0"/>
              <a:t>ООО «</a:t>
            </a:r>
            <a:r>
              <a:rPr lang="en-US" dirty="0" smtClean="0"/>
              <a:t>Real Estate», </a:t>
            </a:r>
            <a:r>
              <a:rPr lang="ru-RU" dirty="0" smtClean="0"/>
              <a:t>СП «Герц» 	</a:t>
            </a:r>
          </a:p>
          <a:p>
            <a:r>
              <a:rPr lang="en-US" dirty="0" smtClean="0"/>
              <a:t>FOZZY 	</a:t>
            </a:r>
          </a:p>
          <a:p>
            <a:r>
              <a:rPr lang="ru-RU" dirty="0" smtClean="0"/>
              <a:t>Эльдорадо 	</a:t>
            </a:r>
          </a:p>
          <a:p>
            <a:r>
              <a:rPr lang="ru-RU" dirty="0" smtClean="0"/>
              <a:t>ТРЦ </a:t>
            </a:r>
            <a:r>
              <a:rPr lang="en-US" dirty="0" smtClean="0"/>
              <a:t>LAVINA 	</a:t>
            </a:r>
          </a:p>
          <a:p>
            <a:r>
              <a:rPr lang="ru-RU" dirty="0" smtClean="0"/>
              <a:t>Эльдорадо </a:t>
            </a:r>
            <a:endParaRPr lang="en-US" dirty="0" smtClean="0"/>
          </a:p>
          <a:p>
            <a:r>
              <a:rPr lang="ru-RU" dirty="0" smtClean="0"/>
              <a:t>Линия Кино (Сеть кинотеатров)</a:t>
            </a:r>
          </a:p>
          <a:p>
            <a:r>
              <a:rPr lang="ru-RU" dirty="0" smtClean="0"/>
              <a:t>Мультиплекс	(Сеть кинотеатров)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Контакты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Киев, </a:t>
            </a:r>
            <a:r>
              <a:rPr lang="ru-RU" dirty="0" err="1" smtClean="0"/>
              <a:t>Бориспольская</a:t>
            </a:r>
            <a:r>
              <a:rPr lang="ru-RU" dirty="0" smtClean="0"/>
              <a:t> 11а, </a:t>
            </a:r>
            <a:r>
              <a:rPr lang="ru-RU" dirty="0" err="1" smtClean="0"/>
              <a:t>оф</a:t>
            </a:r>
            <a:r>
              <a:rPr lang="ru-RU" dirty="0" smtClean="0"/>
              <a:t>. 402</a:t>
            </a:r>
          </a:p>
          <a:p>
            <a:pPr>
              <a:buNone/>
            </a:pPr>
            <a:r>
              <a:rPr lang="ru-RU" dirty="0" smtClean="0"/>
              <a:t>+38 093 83 22 733</a:t>
            </a:r>
          </a:p>
          <a:p>
            <a:pPr>
              <a:buNone/>
            </a:pPr>
            <a:r>
              <a:rPr lang="ru-RU" dirty="0" smtClean="0"/>
              <a:t>+38 066 88 91 365</a:t>
            </a:r>
          </a:p>
          <a:p>
            <a:endParaRPr lang="ru-RU" dirty="0" smtClean="0"/>
          </a:p>
          <a:p>
            <a:pPr>
              <a:buNone/>
            </a:pPr>
            <a:r>
              <a:rPr lang="en-US" dirty="0" smtClean="0"/>
              <a:t>Natahal@ukr.net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НАС</a:t>
            </a:r>
            <a:endParaRPr lang="ru-RU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3959424" y="1700808"/>
            <a:ext cx="5184576" cy="482453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Клининговая</a:t>
            </a:r>
            <a:r>
              <a:rPr lang="ru-RU" b="1" dirty="0" smtClean="0">
                <a:solidFill>
                  <a:schemeClr val="bg1"/>
                </a:solidFill>
              </a:rPr>
              <a:t> компания, </a:t>
            </a:r>
            <a:r>
              <a:rPr lang="ru-RU" b="1" dirty="0" err="1" smtClean="0">
                <a:solidFill>
                  <a:schemeClr val="bg1"/>
                </a:solidFill>
              </a:rPr>
              <a:t>клининг</a:t>
            </a:r>
            <a:r>
              <a:rPr lang="ru-RU" b="1" dirty="0" smtClean="0">
                <a:solidFill>
                  <a:schemeClr val="bg1"/>
                </a:solidFill>
              </a:rPr>
              <a:t> в Киеве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Наш труд, как воздух, незаметен, но необходим. В этом его ценность. Мы ежедневно создаем чистоту и получаем от этого удовольствие.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Работая с Нами Вы всегда будете точно знать, что такое «чисто». У нас нет двойных стандартов — у нас приняты профессиональные стандарты чистоты.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44824"/>
            <a:ext cx="4214381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357392" cy="782960"/>
          </a:xfrm>
        </p:spPr>
        <p:txBody>
          <a:bodyPr/>
          <a:lstStyle/>
          <a:p>
            <a:r>
              <a:rPr lang="ru-RU" dirty="0" smtClean="0"/>
              <a:t>Виды деятельности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160242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700808"/>
            <a:ext cx="21602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25144"/>
            <a:ext cx="2160240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75856" y="1844824"/>
            <a:ext cx="4896544" cy="1080120"/>
          </a:xfrm>
          <a:prstGeom prst="round2Diag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Комплексное обслуживания БЦ,ТРЦ, кинотеатров, промышленных и производственных помещений на постоянной основе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75856" y="3356992"/>
            <a:ext cx="4896544" cy="1152128"/>
          </a:xfrm>
          <a:prstGeom prst="round2Diag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Производим комплексную уборку зданий, коммерческой недвижимости после ремонта - под ключ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75856" y="4797152"/>
            <a:ext cx="4896544" cy="1224136"/>
          </a:xfrm>
          <a:prstGeom prst="round2Diag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Производим ежедневную, генеральную уборку коммерческий помещений как разово так и на постоянной основе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29600" cy="74868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Комплексное обслуживание </a:t>
            </a:r>
            <a:r>
              <a:rPr lang="ru-RU" sz="2800" dirty="0" err="1" smtClean="0"/>
              <a:t>обектов</a:t>
            </a:r>
            <a:r>
              <a:rPr lang="ru-RU" sz="2800" dirty="0" smtClean="0"/>
              <a:t> на постоянной основе</a:t>
            </a:r>
            <a:endParaRPr lang="ru-RU" sz="2800" dirty="0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395536" y="1556792"/>
            <a:ext cx="8568952" cy="4896544"/>
          </a:xfrm>
          <a:prstGeom prst="round2Same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        	Благодаря профессиональному комплексному подходу наш персонал быстро и качественно убирает торговые центры любой проходимости, наши сотрудники всегда приветливы, опрятны и пунктуальны.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Убираем не только внутренние помещения, обслуживаем фасад, кровлю, прилегающую территорию. Всё необходимое оборудование в собственности. Работаем без привлечения дополнительных подрядчиков. </a:t>
            </a:r>
            <a:r>
              <a:rPr lang="ru-RU" b="1" dirty="0" smtClean="0">
                <a:solidFill>
                  <a:schemeClr val="bg1"/>
                </a:solidFill>
              </a:rPr>
              <a:t>Выполняем все работы под ключ. Зимой и летом.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Выполняем </a:t>
            </a:r>
            <a:r>
              <a:rPr lang="ru-RU" b="1" dirty="0" smtClean="0">
                <a:solidFill>
                  <a:schemeClr val="bg1"/>
                </a:solidFill>
              </a:rPr>
              <a:t>все виды </a:t>
            </a:r>
            <a:r>
              <a:rPr lang="ru-RU" b="1" dirty="0" err="1" smtClean="0">
                <a:solidFill>
                  <a:schemeClr val="bg1"/>
                </a:solidFill>
              </a:rPr>
              <a:t>клининговых</a:t>
            </a:r>
            <a:r>
              <a:rPr lang="ru-RU" b="1" dirty="0" smtClean="0">
                <a:solidFill>
                  <a:schemeClr val="bg1"/>
                </a:solidFill>
              </a:rPr>
              <a:t> работ под ключ</a:t>
            </a:r>
            <a:r>
              <a:rPr lang="ru-RU" dirty="0" smtClean="0">
                <a:solidFill>
                  <a:schemeClr val="bg1"/>
                </a:solidFill>
              </a:rPr>
              <a:t>, начиная от ввода здания в эксплуатацию и </a:t>
            </a:r>
            <a:r>
              <a:rPr lang="ru-RU" dirty="0" err="1" smtClean="0">
                <a:solidFill>
                  <a:schemeClr val="bg1"/>
                </a:solidFill>
              </a:rPr>
              <a:t>послестроительной</a:t>
            </a:r>
            <a:r>
              <a:rPr lang="ru-RU" dirty="0" smtClean="0">
                <a:solidFill>
                  <a:schemeClr val="bg1"/>
                </a:solidFill>
              </a:rPr>
              <a:t> или послеремонтной уборки и заканчивая постоянным регулярным </a:t>
            </a:r>
            <a:r>
              <a:rPr lang="ru-RU" dirty="0" err="1" smtClean="0">
                <a:solidFill>
                  <a:schemeClr val="bg1"/>
                </a:solidFill>
              </a:rPr>
              <a:t>клининговым</a:t>
            </a:r>
            <a:r>
              <a:rPr lang="ru-RU" dirty="0" smtClean="0">
                <a:solidFill>
                  <a:schemeClr val="bg1"/>
                </a:solidFill>
              </a:rPr>
              <a:t> обслуживанием по согласованному с заказчиком графику и в необходимом именно Вам объеме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ru-RU" dirty="0" smtClean="0">
                <a:solidFill>
                  <a:schemeClr val="bg1"/>
                </a:solidFill>
              </a:rPr>
              <a:t>Предлагаем </a:t>
            </a:r>
            <a:r>
              <a:rPr lang="ru-RU" dirty="0" smtClean="0">
                <a:solidFill>
                  <a:schemeClr val="bg1"/>
                </a:solidFill>
              </a:rPr>
              <a:t>вам уменьшить налоговое давление и штат, сократить издержки на социальные пакеты и траты на поддержание чистоты за счет передачи услуг по уборке на </a:t>
            </a:r>
            <a:r>
              <a:rPr lang="ru-RU" dirty="0" err="1" smtClean="0">
                <a:solidFill>
                  <a:schemeClr val="bg1"/>
                </a:solidFill>
              </a:rPr>
              <a:t>аутсорсинг</a:t>
            </a:r>
            <a:r>
              <a:rPr lang="ru-RU" dirty="0" smtClean="0">
                <a:solidFill>
                  <a:schemeClr val="bg1"/>
                </a:solidFill>
              </a:rPr>
              <a:t> нашей </a:t>
            </a:r>
            <a:r>
              <a:rPr lang="ru-RU" dirty="0" err="1" smtClean="0">
                <a:solidFill>
                  <a:schemeClr val="bg1"/>
                </a:solidFill>
              </a:rPr>
              <a:t>клининговой</a:t>
            </a:r>
            <a:r>
              <a:rPr lang="ru-RU" dirty="0" smtClean="0">
                <a:solidFill>
                  <a:schemeClr val="bg1"/>
                </a:solidFill>
              </a:rPr>
              <a:t> компании.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зданий после ремонта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340768"/>
            <a:ext cx="8568952" cy="5040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400" dirty="0" smtClean="0">
                <a:solidFill>
                  <a:schemeClr val="bg1"/>
                </a:solidFill>
              </a:rPr>
              <a:t>В данном виде уборки важно сочетание скорости работы и ее качества. Ниже мы перечислили основные важные особенности, по которым следует выбирать </a:t>
            </a:r>
            <a:r>
              <a:rPr lang="ru-RU" sz="1400" dirty="0" err="1" smtClean="0">
                <a:solidFill>
                  <a:schemeClr val="bg1"/>
                </a:solidFill>
              </a:rPr>
              <a:t>клининговую</a:t>
            </a:r>
            <a:r>
              <a:rPr lang="ru-RU" sz="1400" dirty="0" smtClean="0">
                <a:solidFill>
                  <a:schemeClr val="bg1"/>
                </a:solidFill>
              </a:rPr>
              <a:t> компанию:</a:t>
            </a:r>
          </a:p>
          <a:p>
            <a:pPr fontAlgn="t"/>
            <a:r>
              <a:rPr lang="ru-RU" sz="1400" dirty="0" smtClean="0">
                <a:solidFill>
                  <a:schemeClr val="bg1"/>
                </a:solidFill>
              </a:rPr>
              <a:t>Специализированная техника для </a:t>
            </a:r>
            <a:r>
              <a:rPr lang="ru-RU" sz="1400" dirty="0" err="1" smtClean="0">
                <a:solidFill>
                  <a:schemeClr val="bg1"/>
                </a:solidFill>
              </a:rPr>
              <a:t>послестроительных</a:t>
            </a:r>
            <a:r>
              <a:rPr lang="ru-RU" sz="1400" dirty="0" smtClean="0">
                <a:solidFill>
                  <a:schemeClr val="bg1"/>
                </a:solidFill>
              </a:rPr>
              <a:t> уборок. За годы работы мы тестировали различные варианты </a:t>
            </a:r>
            <a:r>
              <a:rPr lang="ru-RU" sz="1400" dirty="0" err="1" smtClean="0">
                <a:solidFill>
                  <a:schemeClr val="bg1"/>
                </a:solidFill>
              </a:rPr>
              <a:t>пылеводососов</a:t>
            </a:r>
            <a:r>
              <a:rPr lang="ru-RU" sz="1400" dirty="0" smtClean="0">
                <a:solidFill>
                  <a:schemeClr val="bg1"/>
                </a:solidFill>
              </a:rPr>
              <a:t>, парогенераторов и роторных машин под эти задачи. В настоящее время для таких уборок мы используем пылесосы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Karcher</a:t>
            </a:r>
            <a:r>
              <a:rPr lang="en-US" sz="1400" dirty="0" smtClean="0">
                <a:solidFill>
                  <a:schemeClr val="bg1"/>
                </a:solidFill>
              </a:rPr>
              <a:t>, Impact, </a:t>
            </a:r>
            <a:r>
              <a:rPr lang="ru-RU" sz="1400" dirty="0" smtClean="0">
                <a:solidFill>
                  <a:schemeClr val="bg1"/>
                </a:solidFill>
              </a:rPr>
              <a:t>профессиональной линейки, роторные машины </a:t>
            </a:r>
            <a:r>
              <a:rPr lang="en-US" sz="1400" dirty="0" smtClean="0">
                <a:solidFill>
                  <a:schemeClr val="bg1"/>
                </a:solidFill>
              </a:rPr>
              <a:t>Aztec, </a:t>
            </a:r>
            <a:r>
              <a:rPr lang="en-US" sz="1400" dirty="0" err="1" smtClean="0">
                <a:solidFill>
                  <a:schemeClr val="bg1"/>
                </a:solidFill>
              </a:rPr>
              <a:t>Karcher</a:t>
            </a:r>
            <a:r>
              <a:rPr lang="en-US" sz="1400" dirty="0" smtClean="0">
                <a:solidFill>
                  <a:schemeClr val="bg1"/>
                </a:solidFill>
              </a:rPr>
              <a:t>, Impact, Substrate Technology, Inc. - Prep/Master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 fontAlgn="t"/>
            <a:r>
              <a:rPr lang="ru-RU" sz="1400" dirty="0" smtClean="0">
                <a:solidFill>
                  <a:schemeClr val="bg1"/>
                </a:solidFill>
              </a:rPr>
              <a:t>Наличие отработанных схем </a:t>
            </a:r>
            <a:r>
              <a:rPr lang="ru-RU" sz="1400" dirty="0" err="1" smtClean="0">
                <a:solidFill>
                  <a:schemeClr val="bg1"/>
                </a:solidFill>
              </a:rPr>
              <a:t>послестроительной</a:t>
            </a:r>
            <a:r>
              <a:rPr lang="ru-RU" sz="1400" dirty="0" smtClean="0">
                <a:solidFill>
                  <a:schemeClr val="bg1"/>
                </a:solidFill>
              </a:rPr>
              <a:t> уборки. Такая уборка не терпит дилетантов. Процесс </a:t>
            </a:r>
            <a:r>
              <a:rPr lang="ru-RU" sz="1400" dirty="0" err="1" smtClean="0">
                <a:solidFill>
                  <a:schemeClr val="bg1"/>
                </a:solidFill>
              </a:rPr>
              <a:t>послестроительной</a:t>
            </a:r>
            <a:r>
              <a:rPr lang="ru-RU" sz="1400" dirty="0" smtClean="0">
                <a:solidFill>
                  <a:schemeClr val="bg1"/>
                </a:solidFill>
              </a:rPr>
              <a:t> уборки отработан в нашей компании. Персонал способен в сжатые сроки выполнить задачу, за счет знания технологии уборки, грамотно построенной работы старшими бригад.</a:t>
            </a:r>
          </a:p>
          <a:p>
            <a:pPr fontAlgn="t"/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endParaRPr lang="ru-RU" sz="1400" dirty="0" smtClean="0">
              <a:solidFill>
                <a:schemeClr val="bg1"/>
              </a:solidFill>
            </a:endParaRPr>
          </a:p>
          <a:p>
            <a:pPr fontAlgn="t"/>
            <a:r>
              <a:rPr lang="ru-RU" sz="1400" dirty="0" smtClean="0">
                <a:solidFill>
                  <a:schemeClr val="bg1"/>
                </a:solidFill>
              </a:rPr>
              <a:t>Большое количество организованного персонала. При проведении данного типа работ нашими силами задействуется несколько бригад. Площадь делится на сектора и распределяется между ними. Наш персонал имеет опыт проведения </a:t>
            </a:r>
            <a:r>
              <a:rPr lang="ru-RU" sz="1400" dirty="0" err="1" smtClean="0">
                <a:solidFill>
                  <a:schemeClr val="bg1"/>
                </a:solidFill>
              </a:rPr>
              <a:t>послестроительных</a:t>
            </a:r>
            <a:r>
              <a:rPr lang="ru-RU" sz="1400" dirty="0" smtClean="0">
                <a:solidFill>
                  <a:schemeClr val="bg1"/>
                </a:solidFill>
              </a:rPr>
              <a:t> уборок, компетентен при работе с поверхностями любого типа в помещении.</a:t>
            </a:r>
          </a:p>
          <a:p>
            <a:pPr fontAlgn="t"/>
            <a:r>
              <a:rPr lang="ru-RU" sz="1400" dirty="0" err="1" smtClean="0">
                <a:solidFill>
                  <a:schemeClr val="bg1"/>
                </a:solidFill>
              </a:rPr>
              <a:t>Проф</a:t>
            </a:r>
            <a:r>
              <a:rPr lang="ru-RU" sz="1400" dirty="0" smtClean="0">
                <a:solidFill>
                  <a:schemeClr val="bg1"/>
                </a:solidFill>
              </a:rPr>
              <a:t> моющие средства. Безусловно используются профессиональные моющие, которые подбираются технологом предварительно, еще на этапе оценки работ. Мы используем моющие, пятновыводители европейских и Американских производителей.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695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Генеральная уборка коммерческой недвижимости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268760"/>
            <a:ext cx="8352928" cy="5256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Генеральная (разовая или регулярная) уборка заключается в выполнении таких работ, как: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удаление пыли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мойка стеклянных поверхностей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мытье полов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вывоз мусора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дезинфекция сантехники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 мытье варочных панелей, духовых шкафов, холодильников, вентиляционных каналов.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- чистка мебели от поверхностных загрязнений.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Каждая из этих работ требует наличия профессиональных инструментов и качественных, но безопасных для здоровья средств, поэтому лучше заказывать услуги специалистов, а не проводить генеральную уборку помещений самостоятельно.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Дополнительные услуги</a:t>
            </a:r>
            <a:endParaRPr lang="ru-RU" sz="1400" i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Некоторые клиенты предпочитают заказывать уборку только определенных участков - ведь это дешевле, чем полноценная генеральная уборка.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качестве отдельных </a:t>
            </a:r>
            <a:r>
              <a:rPr lang="ru-RU" sz="1400" dirty="0" err="1" smtClean="0">
                <a:solidFill>
                  <a:schemeClr val="bg1"/>
                </a:solidFill>
              </a:rPr>
              <a:t>клининговых</a:t>
            </a:r>
            <a:r>
              <a:rPr lang="ru-RU" sz="1400" dirty="0" smtClean="0">
                <a:solidFill>
                  <a:schemeClr val="bg1"/>
                </a:solidFill>
              </a:rPr>
              <a:t> услуг чаще всего заказывают: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чистку ковровых покрытий и мебели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мытье оконных блоков, особенно если недвижимость расположена на верхних этажах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- чистку напольных покрытий без разводов. Заказывая </a:t>
            </a:r>
            <a:r>
              <a:rPr lang="ru-RU" sz="1400" dirty="0" err="1" smtClean="0">
                <a:solidFill>
                  <a:schemeClr val="bg1"/>
                </a:solidFill>
              </a:rPr>
              <a:t>клининговые</a:t>
            </a:r>
            <a:r>
              <a:rPr lang="ru-RU" sz="1400" dirty="0" smtClean="0">
                <a:solidFill>
                  <a:schemeClr val="bg1"/>
                </a:solidFill>
              </a:rPr>
              <a:t> услуги у НАС, вы можете быть уверены, что генеральная уборка  помещений будет выполнена не только </a:t>
            </a:r>
            <a:r>
              <a:rPr lang="ru-RU" sz="1400" b="1" dirty="0" smtClean="0">
                <a:solidFill>
                  <a:schemeClr val="bg1"/>
                </a:solidFill>
              </a:rPr>
              <a:t>БЫСТРО</a:t>
            </a:r>
            <a:r>
              <a:rPr lang="ru-RU" sz="1400" dirty="0" smtClean="0">
                <a:solidFill>
                  <a:schemeClr val="bg1"/>
                </a:solidFill>
              </a:rPr>
              <a:t>, но и </a:t>
            </a:r>
            <a:r>
              <a:rPr lang="ru-RU" sz="1400" b="1" dirty="0" smtClean="0">
                <a:solidFill>
                  <a:schemeClr val="bg1"/>
                </a:solidFill>
              </a:rPr>
              <a:t>КАЧЕСТВЕННО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Химия, с которой мы работаем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121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Универсальный спиртовой очиститель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00808"/>
            <a:ext cx="1152127" cy="1152128"/>
          </a:xfrm>
          <a:prstGeom prst="rect">
            <a:avLst/>
          </a:prstGeom>
          <a:noFill/>
        </p:spPr>
      </p:pic>
      <p:pic>
        <p:nvPicPr>
          <p:cNvPr id="1031" name="Picture 7" descr="Средство для пропитки камня, не содержащее растворителей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700808"/>
            <a:ext cx="1152127" cy="1152128"/>
          </a:xfrm>
          <a:prstGeom prst="rect">
            <a:avLst/>
          </a:prstGeom>
          <a:noFill/>
        </p:spPr>
      </p:pic>
      <p:pic>
        <p:nvPicPr>
          <p:cNvPr id="1033" name="Picture 9" descr="Пенное чистящее средство для пищевых производст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700808"/>
            <a:ext cx="1164729" cy="1164730"/>
          </a:xfrm>
          <a:prstGeom prst="rect">
            <a:avLst/>
          </a:prstGeom>
          <a:noFill/>
        </p:spPr>
      </p:pic>
      <p:pic>
        <p:nvPicPr>
          <p:cNvPr id="1035" name="Picture 11" descr="Средство в порошке для химчистки ковров, мебели Формула 90 (Formula 90 powder) 1 кг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140968"/>
            <a:ext cx="950506" cy="1584176"/>
          </a:xfrm>
          <a:prstGeom prst="rect">
            <a:avLst/>
          </a:prstGeom>
          <a:noFill/>
        </p:spPr>
      </p:pic>
      <p:pic>
        <p:nvPicPr>
          <p:cNvPr id="1037" name="Picture 13" descr="Пятновыводитель в порошке Enzall boosted enzyme pre-spray 2,72 кг. Стоимость 4 л. готового р-ра. - 25,00 грн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140968"/>
            <a:ext cx="1035115" cy="1656184"/>
          </a:xfrm>
          <a:prstGeom prst="rect">
            <a:avLst/>
          </a:prstGeom>
          <a:noFill/>
        </p:spPr>
      </p:pic>
      <p:sp>
        <p:nvSpPr>
          <p:cNvPr id="1039" name="AutoShape 15" descr="Картинки по запросу &quot;логотип chemspe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Картинки по запросу &quot;логотип chemspe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Картинки по запросу &quot;логотип chemspec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5" name="Picture 21" descr="Картинки по запросу &quot;логотип chemspec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212976"/>
            <a:ext cx="2325899" cy="1518296"/>
          </a:xfrm>
          <a:prstGeom prst="rect">
            <a:avLst/>
          </a:prstGeom>
          <a:noFill/>
        </p:spPr>
      </p:pic>
      <p:sp>
        <p:nvSpPr>
          <p:cNvPr id="1047" name="AutoShape 23" descr="Картинки по запросу &quot;логотип  buz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utoShape 25" descr="Картинки по запросу &quot;логотип  buz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AutoShape 27" descr="Картинки по запросу &quot;логотип  buz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AutoShape 29" descr="Картинки по запросу &quot;логотип  buzi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5" name="Picture 31" descr="Картинки по запросу &quot;логотип  buzil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4797152"/>
            <a:ext cx="1728192" cy="1728192"/>
          </a:xfrm>
          <a:prstGeom prst="rect">
            <a:avLst/>
          </a:prstGeom>
          <a:noFill/>
        </p:spPr>
      </p:pic>
      <p:pic>
        <p:nvPicPr>
          <p:cNvPr id="1057" name="Picture 33" descr="https://fresh.co.ua/thumbs/news/images/56a8e3e8179e4_newsSmall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4797152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Техника, с которой мы работаем</a:t>
            </a:r>
            <a:endParaRPr lang="ru-RU" dirty="0"/>
          </a:p>
        </p:txBody>
      </p:sp>
      <p:pic>
        <p:nvPicPr>
          <p:cNvPr id="20482" name="Picture 2" descr="Картинки по запросу &quot;логотип керхер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048672" cy="2252165"/>
          </a:xfrm>
          <a:prstGeom prst="rect">
            <a:avLst/>
          </a:prstGeom>
          <a:noFill/>
        </p:spPr>
      </p:pic>
      <p:pic>
        <p:nvPicPr>
          <p:cNvPr id="20484" name="Picture 4" descr="Kärcher Поломойная машина BD 80/100 W Bp Class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441848" cy="2441848"/>
          </a:xfrm>
          <a:prstGeom prst="rect">
            <a:avLst/>
          </a:prstGeom>
          <a:noFill/>
        </p:spPr>
      </p:pic>
      <p:pic>
        <p:nvPicPr>
          <p:cNvPr id="20486" name="Picture 6" descr="Kärcher Поломойная машина BDS 43/180 C Ad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933056"/>
            <a:ext cx="2448272" cy="2448272"/>
          </a:xfrm>
          <a:prstGeom prst="rect">
            <a:avLst/>
          </a:prstGeom>
          <a:noFill/>
        </p:spPr>
      </p:pic>
      <p:pic>
        <p:nvPicPr>
          <p:cNvPr id="20488" name="Picture 8" descr="Kärcher Пылесос сухой и влажной уборки NT 65/2 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9712" y="3933056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Техника, с которой мы работаем</a:t>
            </a:r>
            <a:endParaRPr lang="ru-RU" dirty="0"/>
          </a:p>
        </p:txBody>
      </p:sp>
      <p:pic>
        <p:nvPicPr>
          <p:cNvPr id="1026" name="Picture 2" descr="C:\Users\Левицкий\Desktop\22498897_1692820414085119_2215209389666237887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57303"/>
            <a:ext cx="6161488" cy="3883871"/>
          </a:xfrm>
          <a:prstGeom prst="rect">
            <a:avLst/>
          </a:prstGeom>
          <a:noFill/>
        </p:spPr>
      </p:pic>
      <p:pic>
        <p:nvPicPr>
          <p:cNvPr id="1028" name="Picture 4" descr="C:\Users\Левицкий\Desktop\12592491_1119675954732904_186910770207482318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1705372" cy="170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375</TotalTime>
  <Words>315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Все виды професионального клининга КЛИНІНГОВАЯ КОМПАНИЯ "КЛИНСЕРВИСПРО</vt:lpstr>
      <vt:lpstr>О НАС</vt:lpstr>
      <vt:lpstr>Виды деятельности</vt:lpstr>
      <vt:lpstr>Комплексное обслуживание обектов на постоянной основе</vt:lpstr>
      <vt:lpstr>Уборка зданий после ремонта </vt:lpstr>
      <vt:lpstr>Генеральная уборка коммерческой недвижимости</vt:lpstr>
      <vt:lpstr>Химия, с которой мы работаем</vt:lpstr>
      <vt:lpstr>Техника, с которой мы работаем</vt:lpstr>
      <vt:lpstr>Техника, с которой мы работаем</vt:lpstr>
      <vt:lpstr>Техника, с которой мы работаем</vt:lpstr>
      <vt:lpstr>Почему выбирают НАС </vt:lpstr>
      <vt:lpstr>Наши заказчики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Левицкий</cp:lastModifiedBy>
  <cp:revision>41</cp:revision>
  <dcterms:created xsi:type="dcterms:W3CDTF">2020-02-18T10:08:38Z</dcterms:created>
  <dcterms:modified xsi:type="dcterms:W3CDTF">2020-04-29T13:15:26Z</dcterms:modified>
</cp:coreProperties>
</file>